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60" r:id="rId3"/>
    <p:sldId id="261" r:id="rId4"/>
    <p:sldId id="264" r:id="rId5"/>
    <p:sldId id="265" r:id="rId6"/>
    <p:sldId id="266" r:id="rId7"/>
    <p:sldId id="272" r:id="rId8"/>
    <p:sldId id="269" r:id="rId9"/>
    <p:sldId id="274" r:id="rId10"/>
    <p:sldId id="310" r:id="rId11"/>
    <p:sldId id="276" r:id="rId12"/>
    <p:sldId id="323" r:id="rId13"/>
    <p:sldId id="324" r:id="rId14"/>
    <p:sldId id="325" r:id="rId15"/>
    <p:sldId id="326" r:id="rId16"/>
    <p:sldId id="327" r:id="rId17"/>
    <p:sldId id="336" r:id="rId18"/>
    <p:sldId id="277" r:id="rId19"/>
    <p:sldId id="299" r:id="rId20"/>
    <p:sldId id="334" r:id="rId21"/>
    <p:sldId id="335" r:id="rId22"/>
    <p:sldId id="328" r:id="rId23"/>
    <p:sldId id="331" r:id="rId24"/>
    <p:sldId id="332" r:id="rId25"/>
    <p:sldId id="333" r:id="rId26"/>
    <p:sldId id="278" r:id="rId27"/>
    <p:sldId id="329" r:id="rId28"/>
    <p:sldId id="330" r:id="rId29"/>
    <p:sldId id="322" r:id="rId30"/>
    <p:sldId id="281" r:id="rId31"/>
    <p:sldId id="283" r:id="rId32"/>
    <p:sldId id="284" r:id="rId33"/>
    <p:sldId id="286" r:id="rId34"/>
    <p:sldId id="288" r:id="rId35"/>
    <p:sldId id="289" r:id="rId36"/>
    <p:sldId id="290" r:id="rId37"/>
  </p:sldIdLst>
  <p:sldSz cx="12192000" cy="6858000"/>
  <p:notesSz cx="6858000" cy="9144000"/>
  <p:embeddedFontLst>
    <p:embeddedFont>
      <p:font typeface="Arial Black" panose="020B0604020202020204" pitchFamily="34" charset="0"/>
      <p:bold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Helvetica Neue" panose="02000503000000020004" pitchFamily="2" charset="0"/>
      <p:regular r:id="rId44"/>
      <p:bold r:id="rId45"/>
      <p:italic r:id="rId46"/>
      <p:boldItalic r:id="rId47"/>
    </p:embeddedFont>
    <p:embeddedFont>
      <p:font typeface="Helvetica Neue Light" panose="02000403000000020004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DF14E-1D2E-FB4D-88E2-90080ACAD5BA}" v="94" dt="2024-08-12T21:18:36.063"/>
  </p1510:revLst>
</p1510:revInfo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5"/>
    <p:restoredTop sz="77192"/>
  </p:normalViewPr>
  <p:slideViewPr>
    <p:cSldViewPr snapToGrid="0">
      <p:cViewPr varScale="1">
        <p:scale>
          <a:sx n="108" d="100"/>
          <a:sy n="108" d="100"/>
        </p:scale>
        <p:origin x="1704" y="192"/>
      </p:cViewPr>
      <p:guideLst/>
    </p:cSldViewPr>
  </p:slideViewPr>
  <p:outlineViewPr>
    <p:cViewPr>
      <p:scale>
        <a:sx n="33" d="100"/>
        <a:sy n="33" d="100"/>
      </p:scale>
      <p:origin x="0" y="-2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seph Schneider" userId="0526a63a-26d6-4239-972a-179b08dd2c7c" providerId="ADAL" clId="{352DF14E-1D2E-FB4D-88E2-90080ACAD5BA}"/>
    <pc:docChg chg="undo custSel modSld">
      <pc:chgData name="Michael Joseph Schneider" userId="0526a63a-26d6-4239-972a-179b08dd2c7c" providerId="ADAL" clId="{352DF14E-1D2E-FB4D-88E2-90080ACAD5BA}" dt="2024-08-23T15:22:51.432" v="638" actId="20577"/>
      <pc:docMkLst>
        <pc:docMk/>
      </pc:docMkLst>
      <pc:sldChg chg="modNotesTx">
        <pc:chgData name="Michael Joseph Schneider" userId="0526a63a-26d6-4239-972a-179b08dd2c7c" providerId="ADAL" clId="{352DF14E-1D2E-FB4D-88E2-90080ACAD5BA}" dt="2024-08-21T15:32:35.311" v="9" actId="20577"/>
        <pc:sldMkLst>
          <pc:docMk/>
          <pc:sldMk cId="0" sldId="261"/>
        </pc:sldMkLst>
      </pc:sldChg>
      <pc:sldChg chg="modNotesTx">
        <pc:chgData name="Michael Joseph Schneider" userId="0526a63a-26d6-4239-972a-179b08dd2c7c" providerId="ADAL" clId="{352DF14E-1D2E-FB4D-88E2-90080ACAD5BA}" dt="2024-08-21T15:38:07.461" v="194" actId="20577"/>
        <pc:sldMkLst>
          <pc:docMk/>
          <pc:sldMk cId="0" sldId="264"/>
        </pc:sldMkLst>
      </pc:sldChg>
      <pc:sldChg chg="addSp delSp modSp mod modNotesTx">
        <pc:chgData name="Michael Joseph Schneider" userId="0526a63a-26d6-4239-972a-179b08dd2c7c" providerId="ADAL" clId="{352DF14E-1D2E-FB4D-88E2-90080ACAD5BA}" dt="2024-08-21T15:40:25.057" v="337" actId="20577"/>
        <pc:sldMkLst>
          <pc:docMk/>
          <pc:sldMk cId="0" sldId="266"/>
        </pc:sldMkLst>
        <pc:spChg chg="mod">
          <ac:chgData name="Michael Joseph Schneider" userId="0526a63a-26d6-4239-972a-179b08dd2c7c" providerId="ADAL" clId="{352DF14E-1D2E-FB4D-88E2-90080ACAD5BA}" dt="2024-08-21T15:40:10.034" v="315" actId="20577"/>
          <ac:spMkLst>
            <pc:docMk/>
            <pc:sldMk cId="0" sldId="266"/>
            <ac:spMk id="7" creationId="{64E73F5C-C201-55B8-583A-DB2BBF6C72F7}"/>
          </ac:spMkLst>
        </pc:spChg>
        <pc:spChg chg="mod">
          <ac:chgData name="Michael Joseph Schneider" userId="0526a63a-26d6-4239-972a-179b08dd2c7c" providerId="ADAL" clId="{352DF14E-1D2E-FB4D-88E2-90080ACAD5BA}" dt="2024-08-21T15:40:10.937" v="316" actId="20577"/>
          <ac:spMkLst>
            <pc:docMk/>
            <pc:sldMk cId="0" sldId="266"/>
            <ac:spMk id="8" creationId="{DCAD4D79-45CF-7052-FEEC-C902B7069465}"/>
          </ac:spMkLst>
        </pc:spChg>
        <pc:spChg chg="add del mod">
          <ac:chgData name="Michael Joseph Schneider" userId="0526a63a-26d6-4239-972a-179b08dd2c7c" providerId="ADAL" clId="{352DF14E-1D2E-FB4D-88E2-90080ACAD5BA}" dt="2024-08-21T15:40:09.586" v="314" actId="1076"/>
          <ac:spMkLst>
            <pc:docMk/>
            <pc:sldMk cId="0" sldId="266"/>
            <ac:spMk id="9" creationId="{922D5C27-AB42-6D0B-E6C4-E52B81B5F677}"/>
          </ac:spMkLst>
        </pc:spChg>
      </pc:sldChg>
      <pc:sldChg chg="modNotesTx">
        <pc:chgData name="Michael Joseph Schneider" userId="0526a63a-26d6-4239-972a-179b08dd2c7c" providerId="ADAL" clId="{352DF14E-1D2E-FB4D-88E2-90080ACAD5BA}" dt="2024-08-23T15:22:51.432" v="638" actId="20577"/>
        <pc:sldMkLst>
          <pc:docMk/>
          <pc:sldMk cId="0" sldId="272"/>
        </pc:sldMkLst>
      </pc:sldChg>
      <pc:sldChg chg="modSp mod">
        <pc:chgData name="Michael Joseph Schneider" userId="0526a63a-26d6-4239-972a-179b08dd2c7c" providerId="ADAL" clId="{352DF14E-1D2E-FB4D-88E2-90080ACAD5BA}" dt="2024-08-12T21:18:45.991" v="2" actId="115"/>
        <pc:sldMkLst>
          <pc:docMk/>
          <pc:sldMk cId="0" sldId="310"/>
        </pc:sldMkLst>
        <pc:graphicFrameChg chg="mod modGraphic">
          <ac:chgData name="Michael Joseph Schneider" userId="0526a63a-26d6-4239-972a-179b08dd2c7c" providerId="ADAL" clId="{352DF14E-1D2E-FB4D-88E2-90080ACAD5BA}" dt="2024-08-12T21:18:45.991" v="2" actId="115"/>
          <ac:graphicFrameMkLst>
            <pc:docMk/>
            <pc:sldMk cId="0" sldId="310"/>
            <ac:graphicFrameMk id="833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diagram showing login node as entry point.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-&gt; Testing, Compiling, Compute/GPU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140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diagram showing login node as entry point.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-&gt; Testing, Compiling, Compute/GPU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709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diagram showing login node as entry point.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-&gt; Testing, Compiling, Compute/GPU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92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diagram showing login node as entry point.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-&gt; Testing, Compiling, Compute/GPU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7770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diagram showing login node as entry point.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-&gt; Testing, Compiling, Compute/GPU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7272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66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3116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manage access to their /project and /scratch directories.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740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793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3414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948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9287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609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workshop is meant to be empowering and information-rich – to help you get the most out of your HPC workflow.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ask questions during the presentations and to discuss ideas/thoughts during breaks and the hands-on portion of the workshop.</a:t>
            </a: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15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Secure Research manages the CMMC environment (Preserve), but we can help users connect with the SR team if they have confidential data (e.g. HIPA, Financial, FERPA, Government data, etc.)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Traditional PC: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- 1 CPU with a few cores and maybe a GPU (not always)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RAM &amp; Storage measured in GB’s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Less Hardware, but potentially much faster hardware (</a:t>
            </a:r>
            <a:r>
              <a:rPr lang="en-US" dirty="0" err="1"/>
              <a:t>clockspeed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Many CPU’s and GPUs – Thousands of cores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RAM &amp; Storage measured in Terabytes and Petabytes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Hardware built for stability and high up-time, best for distributed jobs</a:t>
            </a:r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 Jobs - Divide and Conquer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 job that can be divided into smaller pieces, which can be independently run.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Serial Jobs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collection of small jobs which can be </a:t>
            </a:r>
            <a:r>
              <a:rPr lang="en-US"/>
              <a:t>done simultaneously</a:t>
            </a:r>
            <a:endParaRPr lang="en-US" dirty="0"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 Data: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Require lots of RAM (memory) or data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Need more CPU’s, distributed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Visualization Rendering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Unique Hardware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GPU’s, Linux, Shared team environment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Icon</a:t>
            </a:r>
            <a:endParaRPr dirty="0"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Module 1: Getting Familiar with RC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235066243"/>
              </p:ext>
            </p:extLst>
          </p:nvPr>
        </p:nvGraphicFramePr>
        <p:xfrm>
          <a:off x="838200" y="1690825"/>
          <a:ext cx="10817506" cy="393874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4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4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3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sz="16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20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20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RAM/core (GB)</a:t>
                      </a:r>
                      <a:endParaRPr sz="2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20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20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amilan</a:t>
                      </a:r>
                      <a:endParaRPr sz="16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2000" dirty="0"/>
                        <a:t>: AMD Milan</a:t>
                      </a: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sng" strike="noStrike" cap="none" dirty="0">
                          <a:solidFill>
                            <a:srgbClr val="FF0000"/>
                          </a:solidFill>
                        </a:rPr>
                        <a:t>347</a:t>
                      </a:r>
                      <a:endParaRPr sz="2000" b="1" u="sng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3.74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64</a:t>
                      </a:r>
                      <a:endParaRPr sz="20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ami100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2000" dirty="0"/>
                        <a:t>Node:</a:t>
                      </a:r>
                      <a:endParaRPr sz="2000" dirty="0"/>
                    </a:p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3x AMD MI100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3.74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64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sng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sz="2000" b="1" u="sng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aa100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GPU Node:</a:t>
                      </a:r>
                      <a:endParaRPr sz="2000" dirty="0"/>
                    </a:p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3x Nvidia A100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12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3.74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64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sng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sz="2000" b="1" u="sng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/>
                        <a:t>amem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High-memory node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22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sng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2000" b="1" i="0" u="sng" strike="noStrike" cap="non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64 (10), </a:t>
                      </a:r>
                    </a:p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48 (12)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 Cluster: Alpine </a:t>
            </a:r>
            <a:endParaRPr dirty="0"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2000" b="1" dirty="0"/>
              <a:t>CPU nodes</a:t>
            </a:r>
            <a:r>
              <a:rPr lang="en-US" sz="2000" dirty="0"/>
              <a:t>: HDR-100 InfiniBand</a:t>
            </a:r>
            <a:r>
              <a:rPr lang="en-US" sz="2000" b="1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(200Gb inter-node fabric)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2000" b="1" dirty="0"/>
              <a:t>GPU nodes</a:t>
            </a:r>
            <a:r>
              <a:rPr lang="en-US" sz="2000" dirty="0"/>
              <a:t>: 2x25 Gb Ethernet +RoCE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2000" b="1" dirty="0"/>
              <a:t>Scratch Storage</a:t>
            </a:r>
            <a:r>
              <a:rPr lang="en-US" sz="2000" dirty="0"/>
              <a:t>: 25Gb Ethernet +RoCE</a:t>
            </a:r>
            <a:endParaRPr sz="20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2000" dirty="0"/>
              <a:t>RHEL 8 - </a:t>
            </a:r>
            <a:r>
              <a:rPr lang="en-US" sz="2000" b="1" dirty="0"/>
              <a:t>R</a:t>
            </a:r>
            <a:r>
              <a:rPr lang="en-US" sz="2000" dirty="0"/>
              <a:t>ed</a:t>
            </a:r>
            <a:r>
              <a:rPr lang="en-US" sz="2000" b="1" dirty="0"/>
              <a:t>H</a:t>
            </a:r>
            <a:r>
              <a:rPr lang="en-US" sz="2000" dirty="0"/>
              <a:t>at </a:t>
            </a:r>
            <a:r>
              <a:rPr lang="en-US" sz="2000" b="1" dirty="0"/>
              <a:t>E</a:t>
            </a:r>
            <a:r>
              <a:rPr lang="en-US" sz="2000" dirty="0"/>
              <a:t>nterprise </a:t>
            </a:r>
            <a:r>
              <a:rPr lang="en-US" sz="2000" b="1" dirty="0"/>
              <a:t>L</a:t>
            </a:r>
            <a:r>
              <a:rPr lang="en-US" sz="2000" dirty="0"/>
              <a:t>inux Version 8</a:t>
            </a:r>
            <a:endParaRPr sz="2000" dirty="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DE4691-2EF1-A051-5111-7754BEC12E71}"/>
              </a:ext>
            </a:extLst>
          </p:cNvPr>
          <p:cNvGrpSpPr/>
          <p:nvPr/>
        </p:nvGrpSpPr>
        <p:grpSpPr>
          <a:xfrm>
            <a:off x="838175" y="1965960"/>
            <a:ext cx="3398544" cy="2926080"/>
            <a:chOff x="838175" y="1965960"/>
            <a:chExt cx="3398544" cy="2926080"/>
          </a:xfrm>
        </p:grpSpPr>
        <p:pic>
          <p:nvPicPr>
            <p:cNvPr id="3" name="Picture 4" descr="Supermicro Data Center Server, Blade, Data Storage, AI System">
              <a:extLst>
                <a:ext uri="{FF2B5EF4-FFF2-40B4-BE49-F238E27FC236}">
                  <a16:creationId xmlns:a16="http://schemas.microsoft.com/office/drawing/2014/main" id="{A2B419E1-DEB5-6A62-F799-9C531C2D73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68" r="1"/>
            <a:stretch/>
          </p:blipFill>
          <p:spPr bwMode="auto">
            <a:xfrm>
              <a:off x="838175" y="1965960"/>
              <a:ext cx="3398544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43725C-ECAC-1755-67FC-5724F4A080C9}"/>
                </a:ext>
              </a:extLst>
            </p:cNvPr>
            <p:cNvSpPr txBox="1"/>
            <p:nvPr/>
          </p:nvSpPr>
          <p:spPr>
            <a:xfrm>
              <a:off x="1365812" y="3136612"/>
              <a:ext cx="1597307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ALPINE</a:t>
              </a:r>
            </a:p>
          </p:txBody>
        </p:sp>
      </p:grpSp>
      <p:pic>
        <p:nvPicPr>
          <p:cNvPr id="15" name="Picture 14" descr="A red hat with black band&#10;&#10;Description automatically generated">
            <a:extLst>
              <a:ext uri="{FF2B5EF4-FFF2-40B4-BE49-F238E27FC236}">
                <a16:creationId xmlns:a16="http://schemas.microsoft.com/office/drawing/2014/main" id="{91A1CA40-98FD-C149-4A1B-747A93F7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679" y="4883841"/>
            <a:ext cx="1250692" cy="9941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EE18F0-FD28-614C-11CB-AECD47068964}"/>
              </a:ext>
            </a:extLst>
          </p:cNvPr>
          <p:cNvSpPr txBox="1"/>
          <p:nvPr/>
        </p:nvSpPr>
        <p:spPr>
          <a:xfrm>
            <a:off x="333086" y="569336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*</a:t>
            </a:r>
            <a:r>
              <a:rPr lang="en-US" sz="1800" dirty="0"/>
              <a:t> Not all CPU Nodes have </a:t>
            </a:r>
            <a:r>
              <a:rPr lang="en-US" sz="1800" dirty="0" err="1"/>
              <a:t>Infiniband</a:t>
            </a: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589336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312340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589336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5295E-70DA-8658-173C-99AB3C36EEFE}"/>
              </a:ext>
            </a:extLst>
          </p:cNvPr>
          <p:cNvSpPr txBox="1"/>
          <p:nvPr/>
        </p:nvSpPr>
        <p:spPr>
          <a:xfrm>
            <a:off x="1396680" y="4204359"/>
            <a:ext cx="245769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Entry to system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Submit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759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589336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5765-D6C8-2B90-15EB-D654766C465D}"/>
              </a:ext>
            </a:extLst>
          </p:cNvPr>
          <p:cNvSpPr txBox="1"/>
          <p:nvPr/>
        </p:nvSpPr>
        <p:spPr>
          <a:xfrm>
            <a:off x="5008096" y="4215581"/>
            <a:ext cx="2570145" cy="159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Submit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Compile code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Install software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13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589336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85805-6689-96E9-A442-CAA540F1520E}"/>
              </a:ext>
            </a:extLst>
          </p:cNvPr>
          <p:cNvSpPr txBox="1"/>
          <p:nvPr/>
        </p:nvSpPr>
        <p:spPr>
          <a:xfrm>
            <a:off x="8172689" y="4249897"/>
            <a:ext cx="292646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Run scheduled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Handle calculations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3509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do I run jobs? </a:t>
            </a:r>
            <a:endParaRPr dirty="0"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589336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  <a:p>
            <a:endParaRPr lang="en-US" sz="10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  <a:p>
            <a:pPr algn="ctr"/>
            <a:endParaRPr lang="en-US" sz="1000" b="1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CA5085B0-2587-0C0B-5FB9-5B83A06F71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55719" y="4684854"/>
            <a:ext cx="1202417" cy="109728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ECFBE1C-C2C3-3560-F391-384B644CE3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7283" y="4684854"/>
            <a:ext cx="1097280" cy="1097280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C68C811-3B5C-277C-9C12-E5C98D10E7C7}"/>
              </a:ext>
            </a:extLst>
          </p:cNvPr>
          <p:cNvCxnSpPr>
            <a:endCxn id="16" idx="2"/>
          </p:cNvCxnSpPr>
          <p:nvPr/>
        </p:nvCxnSpPr>
        <p:spPr>
          <a:xfrm flipV="1">
            <a:off x="5081286" y="4408577"/>
            <a:ext cx="1211883" cy="857904"/>
          </a:xfrm>
          <a:prstGeom prst="bentConnector2">
            <a:avLst/>
          </a:prstGeom>
          <a:ln w="508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D638447-319A-BF0E-0769-D71D49B691A1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2556077" y="4408577"/>
            <a:ext cx="1299642" cy="857906"/>
          </a:xfrm>
          <a:prstGeom prst="bentConnector2">
            <a:avLst/>
          </a:prstGeom>
          <a:ln w="508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5C8F135-1E00-A956-CDDD-B405F035D246}"/>
              </a:ext>
            </a:extLst>
          </p:cNvPr>
          <p:cNvCxnSpPr>
            <a:cxnSpLocks/>
          </p:cNvCxnSpPr>
          <p:nvPr/>
        </p:nvCxnSpPr>
        <p:spPr>
          <a:xfrm flipV="1">
            <a:off x="9635923" y="4408577"/>
            <a:ext cx="0" cy="276277"/>
          </a:xfrm>
          <a:prstGeom prst="line">
            <a:avLst/>
          </a:prstGeom>
          <a:ln w="5080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F17BED-AC4E-F27E-AE49-92309979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798287" y="132527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Storage at CURC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4553A7-912B-9F2D-513A-F32BEDA10EA3}"/>
              </a:ext>
            </a:extLst>
          </p:cNvPr>
          <p:cNvGrpSpPr/>
          <p:nvPr/>
        </p:nvGrpSpPr>
        <p:grpSpPr>
          <a:xfrm>
            <a:off x="2257181" y="1713813"/>
            <a:ext cx="7677639" cy="4442667"/>
            <a:chOff x="476297" y="1713813"/>
            <a:chExt cx="7677639" cy="4442667"/>
          </a:xfrm>
        </p:grpSpPr>
        <p:sp>
          <p:nvSpPr>
            <p:cNvPr id="403" name="Google Shape;403;p35"/>
            <p:cNvSpPr txBox="1"/>
            <p:nvPr/>
          </p:nvSpPr>
          <p:spPr>
            <a:xfrm>
              <a:off x="790526" y="3296646"/>
              <a:ext cx="2004044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latin typeface="Helvetica Neue"/>
                  <a:ea typeface="Helvetica Neue"/>
                  <a:cs typeface="Helvetica Neue"/>
                  <a:sym typeface="Helvetica Neue"/>
                </a:rPr>
                <a:t>Core</a:t>
              </a:r>
              <a:endParaRPr sz="2800" b="1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35"/>
            <p:cNvSpPr txBox="1"/>
            <p:nvPr/>
          </p:nvSpPr>
          <p:spPr>
            <a:xfrm>
              <a:off x="5125511" y="3296646"/>
              <a:ext cx="2232876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 err="1">
                  <a:latin typeface="Helvetica Neue"/>
                  <a:ea typeface="Helvetica Neue"/>
                  <a:cs typeface="Helvetica Neue"/>
                  <a:sym typeface="Helvetica Neue"/>
                </a:rPr>
                <a:t>PetaLibrary</a:t>
              </a:r>
              <a:endParaRPr sz="2800" b="1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5" name="Google Shape;405;p35"/>
            <p:cNvSpPr txBox="1"/>
            <p:nvPr/>
          </p:nvSpPr>
          <p:spPr>
            <a:xfrm>
              <a:off x="476297" y="3698431"/>
              <a:ext cx="3481862" cy="2458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120650" lvl="0" algn="l" rtl="0">
                <a:lnSpc>
                  <a:spcPct val="12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700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Included with RC account</a:t>
              </a:r>
              <a:endParaRPr lang="en-US" sz="2000" dirty="0">
                <a:latin typeface="+mn-lt"/>
                <a:ea typeface="Helvetica Neue"/>
                <a:cs typeface="Helvetica Neue"/>
                <a:sym typeface="Helvetica Neue"/>
              </a:endParaRPr>
            </a:p>
            <a:p>
              <a:pPr marL="463550" lvl="0" indent="-342900" algn="l" rtl="0">
                <a:lnSpc>
                  <a:spcPct val="12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/home</a:t>
              </a:r>
              <a:endParaRPr lang="en-US" sz="2000" dirty="0">
                <a:latin typeface="+mn-lt"/>
                <a:ea typeface="Helvetica Neue"/>
                <a:cs typeface="Helvetica Neue"/>
                <a:sym typeface="Helvetica Neue"/>
              </a:endParaRPr>
            </a:p>
            <a:p>
              <a:pPr marL="463550" lvl="0" indent="-342900" algn="l" rtl="0">
                <a:lnSpc>
                  <a:spcPct val="12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/projects</a:t>
              </a:r>
              <a:endParaRPr lang="en-US" sz="2000" dirty="0">
                <a:latin typeface="+mn-lt"/>
                <a:ea typeface="Helvetica Neue"/>
                <a:cs typeface="Helvetica Neue"/>
                <a:sym typeface="Helvetica Neue"/>
              </a:endParaRPr>
            </a:p>
            <a:p>
              <a:pPr marL="463550" lvl="0" indent="-342900" algn="l" rtl="0">
                <a:lnSpc>
                  <a:spcPct val="12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/scratch</a:t>
              </a:r>
              <a:endParaRPr sz="2000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6" name="Google Shape;406;p35"/>
            <p:cNvSpPr txBox="1"/>
            <p:nvPr/>
          </p:nvSpPr>
          <p:spPr>
            <a:xfrm>
              <a:off x="4638836" y="3733912"/>
              <a:ext cx="3515100" cy="214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120650" lvl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700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Paid Service for large</a:t>
              </a:r>
              <a:r>
                <a:rPr lang="en-US" sz="2000" dirty="0">
                  <a:latin typeface="+mn-lt"/>
                  <a:ea typeface="Helvetica Neue"/>
                  <a:cs typeface="Helvetica Neue"/>
                  <a:sym typeface="Helvetica Neue"/>
                </a:rPr>
                <a:t> data</a:t>
              </a:r>
            </a:p>
            <a:p>
              <a:pPr marL="463550" lvl="0" indent="-34290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Storage</a:t>
              </a:r>
              <a:endParaRPr lang="en-US" sz="2000" dirty="0">
                <a:latin typeface="+mn-lt"/>
                <a:ea typeface="Helvetica Neue"/>
                <a:cs typeface="Helvetica Neue"/>
                <a:sym typeface="Helvetica Neue"/>
              </a:endParaRPr>
            </a:p>
            <a:p>
              <a:pPr marL="463550" lvl="0" indent="-34290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Archival Backup</a:t>
              </a:r>
              <a:endParaRPr lang="en-US" sz="2000" dirty="0">
                <a:latin typeface="+mn-lt"/>
                <a:ea typeface="Helvetica Neue"/>
                <a:cs typeface="Helvetica Neue"/>
                <a:sym typeface="Helvetica Neue"/>
              </a:endParaRPr>
            </a:p>
            <a:p>
              <a:pPr marL="463550" lvl="0" indent="-34290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+mn-lt"/>
                  <a:ea typeface="Helvetica Neue"/>
                  <a:cs typeface="Helvetica Neue"/>
                  <a:sym typeface="Helvetica Neue"/>
                </a:rPr>
                <a:t>Sharing</a:t>
              </a:r>
              <a:endParaRPr sz="2000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6F1985E-9CA5-9187-D112-0D903886F9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42766" y="1713813"/>
              <a:ext cx="1841981" cy="1554482"/>
              <a:chOff x="5089071" y="2293478"/>
              <a:chExt cx="2468548" cy="2083252"/>
            </a:xfrm>
          </p:grpSpPr>
          <p:sp>
            <p:nvSpPr>
              <p:cNvPr id="407" name="Google Shape;407;p35"/>
              <p:cNvSpPr/>
              <p:nvPr/>
            </p:nvSpPr>
            <p:spPr>
              <a:xfrm rot="16200000">
                <a:off x="5189939" y="2192610"/>
                <a:ext cx="1209675" cy="1411411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5"/>
              <p:cNvSpPr/>
              <p:nvPr/>
            </p:nvSpPr>
            <p:spPr>
              <a:xfrm rot="16200000">
                <a:off x="6247076" y="2568246"/>
                <a:ext cx="1209675" cy="1411411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5"/>
              <p:cNvSpPr/>
              <p:nvPr/>
            </p:nvSpPr>
            <p:spPr>
              <a:xfrm rot="16200000">
                <a:off x="5555263" y="3066186"/>
                <a:ext cx="1209676" cy="1411411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C818A51-0852-0B9A-0E0F-94AF1DBFCD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0782" y="1713814"/>
              <a:ext cx="1673787" cy="1554480"/>
              <a:chOff x="930700" y="3013275"/>
              <a:chExt cx="958425" cy="778151"/>
            </a:xfrm>
          </p:grpSpPr>
          <p:sp>
            <p:nvSpPr>
              <p:cNvPr id="410" name="Google Shape;410;p35"/>
              <p:cNvSpPr/>
              <p:nvPr/>
            </p:nvSpPr>
            <p:spPr>
              <a:xfrm rot="-5400000">
                <a:off x="1291919" y="2967310"/>
                <a:ext cx="551242" cy="643171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5"/>
              <p:cNvSpPr/>
              <p:nvPr/>
            </p:nvSpPr>
            <p:spPr>
              <a:xfrm rot="-5400000">
                <a:off x="976665" y="3194219"/>
                <a:ext cx="551242" cy="643171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Filesystem Structure</a:t>
            </a:r>
            <a:endParaRPr dirty="0"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920222109"/>
              </p:ext>
            </p:extLst>
          </p:nvPr>
        </p:nvGraphicFramePr>
        <p:xfrm>
          <a:off x="859125" y="1690830"/>
          <a:ext cx="10274096" cy="4101342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517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Scripts and Code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Important files (small)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rgbClr val="6AA84F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851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for: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File Sharing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Large Files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rgbClr val="E06666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599466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Configuration Files,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Notes</a:t>
                      </a: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A36417F1-EE58-9281-92D4-311ABD6DF2B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" y="4133321"/>
            <a:ext cx="64008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>
                <a:latin typeface="+mn-lt"/>
              </a:rPr>
              <a:t>Understand CURC Resources &amp; the Alpine cluster</a:t>
            </a:r>
            <a:endParaRPr dirty="0">
              <a:latin typeface="+mn-lt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>
                <a:latin typeface="+mn-lt"/>
              </a:rPr>
              <a:t>Getting an account &amp; logging in</a:t>
            </a:r>
            <a:endParaRPr dirty="0">
              <a:latin typeface="+mn-lt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>
                <a:latin typeface="+mn-lt"/>
              </a:rPr>
              <a:t>Navigate the RC system</a:t>
            </a:r>
            <a:endParaRPr dirty="0">
              <a:highlight>
                <a:srgbClr val="F4CCCC"/>
              </a:highlight>
              <a:latin typeface="+mn-lt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Filesystem Structure</a:t>
            </a:r>
            <a:endParaRPr dirty="0"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057683287"/>
              </p:ext>
            </p:extLst>
          </p:nvPr>
        </p:nvGraphicFramePr>
        <p:xfrm>
          <a:off x="859125" y="1690830"/>
          <a:ext cx="10274096" cy="4101342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000" b="1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517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Scripts and Code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Important files (small)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rgbClr val="6AA84F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851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for: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File Sharing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Large Files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 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Job Output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Temporary Files</a:t>
                      </a:r>
                      <a:endParaRPr lang="en-US"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rgbClr val="E06666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599466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Configuration Files,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Job Scripts, 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Shareable Files</a:t>
                      </a: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A36417F1-EE58-9281-92D4-311ABD6DF2B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55" y="3948126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30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Filesystem Structure</a:t>
            </a:r>
            <a:endParaRPr dirty="0"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3958316979"/>
              </p:ext>
            </p:extLst>
          </p:nvPr>
        </p:nvGraphicFramePr>
        <p:xfrm>
          <a:off x="859125" y="1690830"/>
          <a:ext cx="10274096" cy="424377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000" b="1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000" b="1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2000" b="1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517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Scripts and Code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Important files (small)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851"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for: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File Sharing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Large Files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 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Job Output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Temporary Files</a:t>
                      </a:r>
                      <a:endParaRPr lang="en-US"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 for</a:t>
                      </a:r>
                    </a:p>
                    <a:p>
                      <a:pPr marL="4572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E06666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Long Term Storage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2000" dirty="0">
                        <a:solidFill>
                          <a:srgbClr val="E06666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599466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Configuration Files,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Notes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Job Scripts, 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Shareable Files</a:t>
                      </a: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Job Output Files, </a:t>
                      </a:r>
                    </a:p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Data Files</a:t>
                      </a:r>
                      <a:endParaRPr sz="20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A36417F1-EE58-9281-92D4-311ABD6DF2B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55" y="3948126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96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34E3-BC02-21DE-2CD8-C1DA3EB3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09"/>
            <a:ext cx="10515600" cy="1325563"/>
          </a:xfrm>
        </p:spPr>
        <p:txBody>
          <a:bodyPr/>
          <a:lstStyle/>
          <a:p>
            <a:r>
              <a:rPr lang="en-US" dirty="0" err="1"/>
              <a:t>PetaLibrary</a:t>
            </a:r>
            <a:r>
              <a:rPr lang="en-US" dirty="0"/>
              <a:t> Tiers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CECD-21D2-8A09-F240-09A8966E9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F49D2-9F02-FC56-16E8-50AB910A9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93276"/>
              </p:ext>
            </p:extLst>
          </p:nvPr>
        </p:nvGraphicFramePr>
        <p:xfrm>
          <a:off x="838200" y="1505472"/>
          <a:ext cx="10515600" cy="3284855"/>
        </p:xfrm>
        <a:graphic>
          <a:graphicData uri="http://schemas.openxmlformats.org/drawingml/2006/table">
            <a:tbl>
              <a:tblPr firstRow="1" bandRow="1">
                <a:tableStyleId>{CE318D51-86EE-4300-AF37-D1893FD06897}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117067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35350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566203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58173831"/>
                    </a:ext>
                  </a:extLst>
                </a:gridCol>
              </a:tblGrid>
              <a:tr h="48410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 + 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 + DR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380828"/>
                  </a:ext>
                </a:extLst>
              </a:tr>
              <a:tr h="1642587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Performance Tier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Accessible by All Nodes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 File Limit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Double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lz4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081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EDD089-F340-9F78-A864-70E7EEEF2B7C}"/>
              </a:ext>
            </a:extLst>
          </p:cNvPr>
          <p:cNvSpPr txBox="1"/>
          <p:nvPr/>
        </p:nvSpPr>
        <p:spPr>
          <a:xfrm>
            <a:off x="428263" y="5694743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Slower than /scratch, </a:t>
            </a:r>
            <a:r>
              <a:rPr lang="en-US" sz="1800" baseline="30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Per Terabyte</a:t>
            </a:r>
          </a:p>
        </p:txBody>
      </p:sp>
    </p:spTree>
    <p:extLst>
      <p:ext uri="{BB962C8B-B14F-4D97-AF65-F5344CB8AC3E}">
        <p14:creationId xmlns:p14="http://schemas.microsoft.com/office/powerpoint/2010/main" val="3124030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34E3-BC02-21DE-2CD8-C1DA3EB3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09"/>
            <a:ext cx="10515600" cy="1325563"/>
          </a:xfrm>
        </p:spPr>
        <p:txBody>
          <a:bodyPr/>
          <a:lstStyle/>
          <a:p>
            <a:r>
              <a:rPr lang="en-US" dirty="0" err="1"/>
              <a:t>PetaLibrary</a:t>
            </a:r>
            <a:r>
              <a:rPr lang="en-US" dirty="0"/>
              <a:t> Tiers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CECD-21D2-8A09-F240-09A8966E9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F49D2-9F02-FC56-16E8-50AB910A9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578577"/>
              </p:ext>
            </p:extLst>
          </p:nvPr>
        </p:nvGraphicFramePr>
        <p:xfrm>
          <a:off x="838200" y="1505472"/>
          <a:ext cx="10515600" cy="3284855"/>
        </p:xfrm>
        <a:graphic>
          <a:graphicData uri="http://schemas.openxmlformats.org/drawingml/2006/table">
            <a:tbl>
              <a:tblPr firstRow="1" bandRow="1">
                <a:tableStyleId>{CE318D51-86EE-4300-AF37-D1893FD06897}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117067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35350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566203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58173831"/>
                    </a:ext>
                  </a:extLst>
                </a:gridCol>
              </a:tblGrid>
              <a:tr h="48410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 + 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 + DR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380828"/>
                  </a:ext>
                </a:extLst>
              </a:tr>
              <a:tr h="1642587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Performance Tier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Accessible by All Nodes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 File Limit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Double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lz4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Integrity Tier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Accessible by Login Nodes Only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10,000 File Limit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Triple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err="1"/>
                        <a:t>zstd</a:t>
                      </a:r>
                      <a:r>
                        <a:rPr lang="en-US" sz="2000" dirty="0"/>
                        <a:t>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081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EDD089-F340-9F78-A864-70E7EEEF2B7C}"/>
              </a:ext>
            </a:extLst>
          </p:cNvPr>
          <p:cNvSpPr txBox="1"/>
          <p:nvPr/>
        </p:nvSpPr>
        <p:spPr>
          <a:xfrm>
            <a:off x="428263" y="5694743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Slower than /scratch, </a:t>
            </a:r>
            <a:r>
              <a:rPr lang="en-US" sz="1800" baseline="30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Per Terabyte</a:t>
            </a:r>
          </a:p>
        </p:txBody>
      </p:sp>
    </p:spTree>
    <p:extLst>
      <p:ext uri="{BB962C8B-B14F-4D97-AF65-F5344CB8AC3E}">
        <p14:creationId xmlns:p14="http://schemas.microsoft.com/office/powerpoint/2010/main" val="357221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34E3-BC02-21DE-2CD8-C1DA3EB3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09"/>
            <a:ext cx="10515600" cy="1325563"/>
          </a:xfrm>
        </p:spPr>
        <p:txBody>
          <a:bodyPr/>
          <a:lstStyle/>
          <a:p>
            <a:r>
              <a:rPr lang="en-US" dirty="0" err="1"/>
              <a:t>PetaLibrary</a:t>
            </a:r>
            <a:r>
              <a:rPr lang="en-US" dirty="0"/>
              <a:t> Tiers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CECD-21D2-8A09-F240-09A8966E9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F49D2-9F02-FC56-16E8-50AB910A9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835249"/>
              </p:ext>
            </p:extLst>
          </p:nvPr>
        </p:nvGraphicFramePr>
        <p:xfrm>
          <a:off x="838200" y="1505472"/>
          <a:ext cx="10515600" cy="3284855"/>
        </p:xfrm>
        <a:graphic>
          <a:graphicData uri="http://schemas.openxmlformats.org/drawingml/2006/table">
            <a:tbl>
              <a:tblPr firstRow="1" bandRow="1">
                <a:tableStyleId>{CE318D51-86EE-4300-AF37-D1893FD06897}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117067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35350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566203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58173831"/>
                    </a:ext>
                  </a:extLst>
                </a:gridCol>
              </a:tblGrid>
              <a:tr h="48410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 + 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 + DR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380828"/>
                  </a:ext>
                </a:extLst>
              </a:tr>
              <a:tr h="1642587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Performance Tier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Accessible by All Nodes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 File Limit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Double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lz4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Integrity Tier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Accessible by Login Nodes Only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10,000 File Limit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Triple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err="1"/>
                        <a:t>zstd</a:t>
                      </a:r>
                      <a:r>
                        <a:rPr lang="en-US" sz="2000" dirty="0"/>
                        <a:t>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Replicate Active into Archive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Updated every   15 minutes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No File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081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EDD089-F340-9F78-A864-70E7EEEF2B7C}"/>
              </a:ext>
            </a:extLst>
          </p:cNvPr>
          <p:cNvSpPr txBox="1"/>
          <p:nvPr/>
        </p:nvSpPr>
        <p:spPr>
          <a:xfrm>
            <a:off x="428263" y="5694743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Slower than /scratch, </a:t>
            </a:r>
            <a:r>
              <a:rPr lang="en-US" sz="1800" baseline="30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Per Terabyte</a:t>
            </a:r>
          </a:p>
        </p:txBody>
      </p:sp>
    </p:spTree>
    <p:extLst>
      <p:ext uri="{BB962C8B-B14F-4D97-AF65-F5344CB8AC3E}">
        <p14:creationId xmlns:p14="http://schemas.microsoft.com/office/powerpoint/2010/main" val="1667127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34E3-BC02-21DE-2CD8-C1DA3EB3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909"/>
            <a:ext cx="10515600" cy="1325563"/>
          </a:xfrm>
        </p:spPr>
        <p:txBody>
          <a:bodyPr/>
          <a:lstStyle/>
          <a:p>
            <a:r>
              <a:rPr lang="en-US" dirty="0" err="1"/>
              <a:t>PetaLibrary</a:t>
            </a:r>
            <a:r>
              <a:rPr lang="en-US" dirty="0"/>
              <a:t> Tiers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CECD-21D2-8A09-F240-09A8966E9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F49D2-9F02-FC56-16E8-50AB910A9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728330"/>
              </p:ext>
            </p:extLst>
          </p:nvPr>
        </p:nvGraphicFramePr>
        <p:xfrm>
          <a:off x="838200" y="1505472"/>
          <a:ext cx="10515600" cy="3284855"/>
        </p:xfrm>
        <a:graphic>
          <a:graphicData uri="http://schemas.openxmlformats.org/drawingml/2006/table">
            <a:tbl>
              <a:tblPr firstRow="1" bandRow="1">
                <a:tableStyleId>{CE318D51-86EE-4300-AF37-D1893FD06897}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117067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35350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566203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58173831"/>
                    </a:ext>
                  </a:extLst>
                </a:gridCol>
              </a:tblGrid>
              <a:tr h="48410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Active + Archive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Archive + DR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380828"/>
                  </a:ext>
                </a:extLst>
              </a:tr>
              <a:tr h="1642587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Performance Tier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Accessible by All Nodes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 File Limit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Double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lz4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Integrity Tier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Accessible by Login Nodes Only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10,000 File Limit</a:t>
                      </a:r>
                      <a:r>
                        <a:rPr lang="en-US" sz="2000" baseline="30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Triple Parity</a:t>
                      </a:r>
                    </a:p>
                    <a:p>
                      <a:pPr marL="285750" indent="-28575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err="1"/>
                        <a:t>zstd</a:t>
                      </a:r>
                      <a:r>
                        <a:rPr lang="en-US" sz="2000" dirty="0"/>
                        <a:t>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Replicate Active into Archive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Updated every   15 minutes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No File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Disaster Recovery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Monthly backup to offsite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081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EDD089-F340-9F78-A864-70E7EEEF2B7C}"/>
              </a:ext>
            </a:extLst>
          </p:cNvPr>
          <p:cNvSpPr txBox="1"/>
          <p:nvPr/>
        </p:nvSpPr>
        <p:spPr>
          <a:xfrm>
            <a:off x="428263" y="5694743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Slower than /scratch, </a:t>
            </a:r>
            <a:r>
              <a:rPr lang="en-US" sz="1800" baseline="30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Per Terabyte</a:t>
            </a:r>
          </a:p>
        </p:txBody>
      </p:sp>
    </p:spTree>
    <p:extLst>
      <p:ext uri="{BB962C8B-B14F-4D97-AF65-F5344CB8AC3E}">
        <p14:creationId xmlns:p14="http://schemas.microsoft.com/office/powerpoint/2010/main" val="331824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99027" cy="120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 dirty="0"/>
              <a:t>/project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449034" y="1747319"/>
            <a:ext cx="394227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rsync</a:t>
            </a:r>
            <a:endParaRPr lang="en-US" sz="20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rclone</a:t>
            </a:r>
            <a:endParaRPr lang="en-US" sz="20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0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scp</a:t>
            </a: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85" y="1825625"/>
            <a:ext cx="7071360" cy="41631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n-lt"/>
              </a:rPr>
              <a:t>CURC supports AWS, Azure, and GCP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n-lt"/>
              </a:rPr>
              <a:t>Alternative to HPC</a:t>
            </a:r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+mn-lt"/>
              </a:rPr>
              <a:t>Enhance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AC279A59-6358-4FCD-52B7-1A20C27F6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12" name="Google Shape;136;p19">
            <a:extLst>
              <a:ext uri="{FF2B5EF4-FFF2-40B4-BE49-F238E27FC236}">
                <a16:creationId xmlns:a16="http://schemas.microsoft.com/office/drawing/2014/main" id="{BCECCE21-9B35-3255-DD90-BBE281692F1F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Get an RC account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Set up two-factor authentication with Duo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Log in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Create greatness! (responsibly)</a:t>
            </a:r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455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Account</a:t>
            </a:r>
            <a:endParaRPr dirty="0"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421511" y="186193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>
                <a:latin typeface="+mn-lt"/>
              </a:rPr>
              <a:t>CU Boulder, CSU users and affiliates:</a:t>
            </a:r>
            <a:endParaRPr dirty="0">
              <a:latin typeface="+mn-lt"/>
            </a:endParaRPr>
          </a:p>
          <a:p>
            <a:pPr marL="1143000" lvl="1" indent="-2413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>
                <a:latin typeface="+mn-lt"/>
              </a:rPr>
              <a:t>Request an account through the RC Account request portal:</a:t>
            </a:r>
            <a:endParaRPr sz="2000" dirty="0">
              <a:latin typeface="+mn-lt"/>
            </a:endParaRPr>
          </a:p>
          <a:p>
            <a:pPr marL="1154113" lvl="1" indent="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latin typeface="+mn-lt"/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  <a:latin typeface="+mn-lt"/>
            </a:endParaRPr>
          </a:p>
          <a:p>
            <a:pPr marL="685800" indent="-248919">
              <a:lnSpc>
                <a:spcPct val="125000"/>
              </a:lnSpc>
              <a:spcBef>
                <a:spcPts val="500"/>
              </a:spcBef>
              <a:buSzPts val="2000"/>
            </a:pPr>
            <a:r>
              <a:rPr lang="en-US" sz="2400" dirty="0">
                <a:latin typeface="+mn-lt"/>
              </a:rPr>
              <a:t> AMC, RMACC users and affiliates: </a:t>
            </a:r>
          </a:p>
          <a:p>
            <a:pPr marL="1143000" lvl="1" indent="-248919">
              <a:lnSpc>
                <a:spcPct val="125000"/>
              </a:lnSpc>
              <a:buSzPts val="2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latin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154113" lvl="1" indent="0">
              <a:lnSpc>
                <a:spcPct val="125000"/>
              </a:lnSpc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>
                <a:latin typeface="+mn-lt"/>
              </a:rPr>
              <a:t> </a:t>
            </a:r>
            <a:endParaRPr sz="2000" dirty="0">
              <a:latin typeface="+mn-l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9387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+mn-lt"/>
              </a:rPr>
              <a:t>Access to: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Alpine Cluster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Core Storage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>
                <a:latin typeface="+mn-lt"/>
              </a:rPr>
              <a:t>PetaLibrary</a:t>
            </a:r>
            <a:r>
              <a:rPr lang="en-US" sz="2400" dirty="0">
                <a:latin typeface="+mn-lt"/>
              </a:rPr>
              <a:t> Storage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endParaRPr sz="2400" dirty="0">
              <a:solidFill>
                <a:srgbClr val="FF0000"/>
              </a:solidFill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Approximately 2,000 Service Units (SUs) per month</a:t>
            </a: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2400" dirty="0">
                <a:latin typeface="+mn-lt"/>
              </a:rPr>
              <a:t>If purchased</a:t>
            </a:r>
            <a:endParaRPr sz="2400" dirty="0">
              <a:latin typeface="+mn-lt"/>
            </a:endParaRPr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533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451413" y="1825625"/>
            <a:ext cx="7134687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b="1" dirty="0">
                <a:latin typeface="+mn-lt"/>
              </a:rPr>
              <a:t>Duo smartphone app (recommended)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dirty="0">
                <a:latin typeface="+mn-lt"/>
              </a:rPr>
              <a:t>Phone Call/Text is an alternatives</a:t>
            </a:r>
            <a:endParaRPr dirty="0">
              <a:latin typeface="+mn-lt"/>
            </a:endParaRPr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6568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439044" y="1323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Terminal Access</a:t>
            </a:r>
            <a:endParaRPr dirty="0"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525684" y="15300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>
                <a:latin typeface="+mn-lt"/>
              </a:rPr>
              <a:t>Mac or Linux</a:t>
            </a:r>
            <a:endParaRPr sz="2400" dirty="0">
              <a:latin typeface="+mn-lt"/>
            </a:endParaRP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Terminal application</a:t>
            </a:r>
            <a:endParaRPr sz="2000" dirty="0">
              <a:latin typeface="+mn-lt"/>
            </a:endParaRPr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+mn-lt"/>
            </a:endParaRPr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>
                <a:latin typeface="+mn-lt"/>
              </a:rPr>
              <a:t>Windows</a:t>
            </a:r>
            <a:endParaRPr sz="2400" dirty="0">
              <a:latin typeface="+mn-lt"/>
            </a:endParaRP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PuTTY </a:t>
            </a: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+mn-lt"/>
              </a:rPr>
              <a:t>Powershell</a:t>
            </a:r>
            <a:endParaRPr sz="2000" dirty="0">
              <a:latin typeface="+mn-lt"/>
            </a:endParaRPr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+mn-lt"/>
            </a:endParaRPr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>
                <a:latin typeface="+mn-lt"/>
              </a:rPr>
              <a:t>Open OnDemand (</a:t>
            </a:r>
            <a:r>
              <a:rPr lang="en-US" sz="2400" i="1" dirty="0">
                <a:latin typeface="+mn-lt"/>
              </a:rPr>
              <a:t>alternative for CU affiliates</a:t>
            </a:r>
            <a:r>
              <a:rPr lang="en-US" sz="2400" dirty="0">
                <a:latin typeface="+mn-lt"/>
              </a:rPr>
              <a:t>)</a:t>
            </a:r>
            <a:endParaRPr sz="2400" dirty="0">
              <a:latin typeface="+mn-lt"/>
            </a:endParaRP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For those less familiar with Linux (</a:t>
            </a:r>
            <a:r>
              <a:rPr lang="en-US" sz="2000" u="sng" dirty="0">
                <a:solidFill>
                  <a:schemeClr val="hlink"/>
                </a:solidFill>
                <a:latin typeface="+mn-lt"/>
                <a:hlinkClick r:id="rId3"/>
              </a:rPr>
              <a:t>ondemand.rc.colorado.edu/</a:t>
            </a:r>
            <a:r>
              <a:rPr lang="en-US" sz="2000" dirty="0">
                <a:latin typeface="+mn-lt"/>
              </a:rPr>
              <a:t>)</a:t>
            </a:r>
            <a:endParaRPr sz="20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11855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latin typeface="+mn-lt"/>
              </a:rPr>
              <a:t>To login to an RC login node:</a:t>
            </a:r>
            <a:endParaRPr sz="2400" dirty="0">
              <a:latin typeface="+mn-lt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>
                <a:latin typeface="+mn-lt"/>
              </a:rPr>
              <a:t>Supply your </a:t>
            </a:r>
            <a:r>
              <a:rPr lang="en-US" sz="2400" dirty="0" err="1">
                <a:latin typeface="+mn-lt"/>
              </a:rPr>
              <a:t>IdentiKey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2400" dirty="0">
                <a:latin typeface="+mn-lt"/>
              </a:rPr>
              <a:t> password and your Duo app will alert you to confirm the login</a:t>
            </a:r>
          </a:p>
          <a:p>
            <a:pPr marL="114300" lvl="0" indent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lang="en-US" sz="2400" dirty="0">
              <a:latin typeface="+mn-lt"/>
            </a:endParaRPr>
          </a:p>
          <a:p>
            <a:pPr marL="114300" lvl="0" indent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lang="en-US" sz="2400" dirty="0">
              <a:latin typeface="+mn-lt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*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Exclusive to </a:t>
            </a:r>
            <a:r>
              <a:rPr lang="en-US" sz="2400" dirty="0">
                <a:latin typeface="+mn-lt"/>
              </a:rPr>
              <a:t>CU and CSU accounts</a:t>
            </a:r>
            <a:endParaRPr sz="2400" dirty="0">
              <a:latin typeface="+mn-lt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6371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CURC Open OnDemand is a browser based, integrated, single access point for all of your HPC resources at CU Research Computing.</a:t>
            </a:r>
            <a:endParaRPr sz="2400" dirty="0">
              <a:latin typeface="+mn-lt"/>
            </a:endParaRPr>
          </a:p>
          <a:p>
            <a:pPr marL="457200" lvl="0" indent="-3810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+mn-lt"/>
              </a:rPr>
              <a:t>CU Boulder: Visit</a:t>
            </a:r>
            <a:r>
              <a:rPr lang="en-US" sz="2400" dirty="0">
                <a:uFill>
                  <a:noFill/>
                </a:uFill>
                <a:latin typeface="+mn-lt"/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latin typeface="+mn-lt"/>
                <a:hlinkClick r:id="rId3"/>
              </a:rPr>
              <a:t>https://ondemand.rc.colorado.edu</a:t>
            </a:r>
            <a:r>
              <a:rPr lang="en-US" sz="2400" dirty="0">
                <a:latin typeface="+mn-lt"/>
              </a:rPr>
              <a:t>.</a:t>
            </a:r>
          </a:p>
          <a:p>
            <a:pPr indent="-381000">
              <a:lnSpc>
                <a:spcPct val="125000"/>
              </a:lnSpc>
              <a:buSzPts val="2400"/>
            </a:pPr>
            <a:r>
              <a:rPr lang="en-US" sz="2400" dirty="0">
                <a:latin typeface="+mn-lt"/>
              </a:rPr>
              <a:t>Other RMACC Institutions: Visit </a:t>
            </a:r>
            <a:r>
              <a:rPr lang="en-US" sz="2400" dirty="0">
                <a:latin typeface="+mn-lt"/>
                <a:hlinkClick r:id="rId4"/>
              </a:rPr>
              <a:t>https://ondemand-rmacc.rc.colorado.edu/</a:t>
            </a:r>
            <a:r>
              <a:rPr lang="en-US" sz="2400" dirty="0">
                <a:latin typeface="+mn-lt"/>
              </a:rPr>
              <a:t> </a:t>
            </a:r>
            <a:endParaRPr sz="2400" dirty="0">
              <a:latin typeface="+mn-lt"/>
            </a:endParaRPr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94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524934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Resources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434623" y="1690825"/>
            <a:ext cx="5348111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Tech Support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High Performance Computing 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Data Management 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Cloud Computing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sz="2400" dirty="0"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Google Shape;162;p22">
            <a:extLst>
              <a:ext uri="{FF2B5EF4-FFF2-40B4-BE49-F238E27FC236}">
                <a16:creationId xmlns:a16="http://schemas.microsoft.com/office/drawing/2014/main" id="{B76772C4-4426-4B68-7521-9FAFE23CDFAB}"/>
              </a:ext>
            </a:extLst>
          </p:cNvPr>
          <p:cNvSpPr txBox="1">
            <a:spLocks/>
          </p:cNvSpPr>
          <p:nvPr/>
        </p:nvSpPr>
        <p:spPr>
          <a:xfrm>
            <a:off x="5929487" y="1690825"/>
            <a:ext cx="5737579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lnSpc>
                <a:spcPct val="150000"/>
              </a:lnSpc>
              <a:buFont typeface="Helvetica Neue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Human Support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Training Materials &amp; Workshops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Consultations &amp; Office Hours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Help Tickets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199" y="2557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 (HPC)</a:t>
            </a:r>
            <a:endParaRPr dirty="0"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4" y="1581475"/>
            <a:ext cx="6861249" cy="41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E7FCF4-439F-2EAC-1992-2BA5DB5988D7}"/>
              </a:ext>
            </a:extLst>
          </p:cNvPr>
          <p:cNvSpPr/>
          <p:nvPr/>
        </p:nvSpPr>
        <p:spPr>
          <a:xfrm>
            <a:off x="2575558" y="1488910"/>
            <a:ext cx="7040880" cy="42976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Traditional vs HPC</a:t>
            </a:r>
            <a:endParaRPr dirty="0"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0E1E64-0F7D-453C-CB15-E9F3DD64EAD7}"/>
              </a:ext>
            </a:extLst>
          </p:cNvPr>
          <p:cNvGrpSpPr/>
          <p:nvPr/>
        </p:nvGrpSpPr>
        <p:grpSpPr>
          <a:xfrm>
            <a:off x="1415777" y="1293814"/>
            <a:ext cx="9106503" cy="3528279"/>
            <a:chOff x="1299899" y="1664208"/>
            <a:chExt cx="9106503" cy="3528279"/>
          </a:xfrm>
        </p:grpSpPr>
        <p:pic>
          <p:nvPicPr>
            <p:cNvPr id="206" name="Google Shape;206;p24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99899" y="1664208"/>
              <a:ext cx="3966581" cy="3528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Picture 4" descr="Supermicro Data Center Server, Blade, Data Storage, AI System">
              <a:extLst>
                <a:ext uri="{FF2B5EF4-FFF2-40B4-BE49-F238E27FC236}">
                  <a16:creationId xmlns:a16="http://schemas.microsoft.com/office/drawing/2014/main" id="{B321D1CF-EDF0-1508-A698-08BD61BE54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68" r="1"/>
            <a:stretch/>
          </p:blipFill>
          <p:spPr bwMode="auto">
            <a:xfrm>
              <a:off x="6583041" y="1782427"/>
              <a:ext cx="3823361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E73F5C-C201-55B8-583A-DB2BBF6C72F7}"/>
              </a:ext>
            </a:extLst>
          </p:cNvPr>
          <p:cNvSpPr txBox="1"/>
          <p:nvPr/>
        </p:nvSpPr>
        <p:spPr>
          <a:xfrm>
            <a:off x="1825902" y="4696249"/>
            <a:ext cx="3872763" cy="82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Fewer Computing Resources, 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Fast</a:t>
            </a:r>
            <a:r>
              <a:rPr lang="en-US" sz="2000" b="1" dirty="0">
                <a:solidFill>
                  <a:srgbClr val="FF0000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Sprinter</a:t>
            </a:r>
            <a:r>
              <a:rPr lang="en-US" sz="2000" b="1" dirty="0">
                <a:solidFill>
                  <a:srgbClr val="FF0000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endParaRPr lang="en-US" sz="2000" b="1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D4D79-45CF-7052-FEEC-C902B7069465}"/>
              </a:ext>
            </a:extLst>
          </p:cNvPr>
          <p:cNvSpPr txBox="1"/>
          <p:nvPr/>
        </p:nvSpPr>
        <p:spPr>
          <a:xfrm>
            <a:off x="6698919" y="4693178"/>
            <a:ext cx="4191003" cy="82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More Computing Resources, 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Steady Marathon Runner</a:t>
            </a:r>
            <a:r>
              <a:rPr lang="en-US" sz="2000" b="1" dirty="0">
                <a:solidFill>
                  <a:srgbClr val="FF0000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endParaRPr lang="en-US" sz="2000" b="1" dirty="0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D5C27-AB42-6D0B-E6C4-E52B81B5F677}"/>
              </a:ext>
            </a:extLst>
          </p:cNvPr>
          <p:cNvSpPr txBox="1"/>
          <p:nvPr/>
        </p:nvSpPr>
        <p:spPr>
          <a:xfrm>
            <a:off x="10100283" y="5689226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*</a:t>
            </a:r>
            <a:r>
              <a:rPr lang="en-US" sz="2000" b="1" dirty="0"/>
              <a:t>Potentially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</a:t>
            </a:r>
            <a:r>
              <a:rPr lang="en-US" i="1" dirty="0"/>
              <a:t>I </a:t>
            </a:r>
            <a:r>
              <a:rPr lang="en-US" dirty="0"/>
              <a:t>use HPC for?</a:t>
            </a:r>
            <a:endParaRPr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8B2A4F6-1277-3BFE-0594-88562AC8D6A7}"/>
              </a:ext>
            </a:extLst>
          </p:cNvPr>
          <p:cNvGrpSpPr/>
          <p:nvPr/>
        </p:nvGrpSpPr>
        <p:grpSpPr>
          <a:xfrm>
            <a:off x="1915883" y="1936034"/>
            <a:ext cx="8360234" cy="3217425"/>
            <a:chOff x="1614941" y="1820287"/>
            <a:chExt cx="8360234" cy="3217425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D41FFFDB-572A-328A-1FD8-86A697052587}"/>
                </a:ext>
              </a:extLst>
            </p:cNvPr>
            <p:cNvGrpSpPr/>
            <p:nvPr/>
          </p:nvGrpSpPr>
          <p:grpSpPr>
            <a:xfrm>
              <a:off x="1614941" y="1927573"/>
              <a:ext cx="3679424" cy="3110139"/>
              <a:chOff x="2216824" y="1927573"/>
              <a:chExt cx="3679424" cy="31101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B112E4-32D2-61DA-E3F4-0B7B10FB348E}"/>
                  </a:ext>
                </a:extLst>
              </p:cNvPr>
              <p:cNvSpPr txBox="1"/>
              <p:nvPr/>
            </p:nvSpPr>
            <p:spPr>
              <a:xfrm>
                <a:off x="2216824" y="4576047"/>
                <a:ext cx="34508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Parallel Jobs</a:t>
                </a:r>
              </a:p>
            </p:txBody>
          </p:sp>
          <p:sp>
            <p:nvSpPr>
              <p:cNvPr id="5" name="Round Same Side Corner Rectangle 4">
                <a:extLst>
                  <a:ext uri="{FF2B5EF4-FFF2-40B4-BE49-F238E27FC236}">
                    <a16:creationId xmlns:a16="http://schemas.microsoft.com/office/drawing/2014/main" id="{DA41F11A-2D0B-EF3E-245A-00F48597A618}"/>
                  </a:ext>
                </a:extLst>
              </p:cNvPr>
              <p:cNvSpPr/>
              <p:nvPr/>
            </p:nvSpPr>
            <p:spPr>
              <a:xfrm>
                <a:off x="2216824" y="2348377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ound Same Side Corner Rectangle 5">
                <a:extLst>
                  <a:ext uri="{FF2B5EF4-FFF2-40B4-BE49-F238E27FC236}">
                    <a16:creationId xmlns:a16="http://schemas.microsoft.com/office/drawing/2014/main" id="{C60D7C9F-882D-7008-6698-2AEB4849F874}"/>
                  </a:ext>
                </a:extLst>
              </p:cNvPr>
              <p:cNvSpPr/>
              <p:nvPr/>
            </p:nvSpPr>
            <p:spPr>
              <a:xfrm rot="10800000">
                <a:off x="2216824" y="3253700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95390E-BC1F-2DB6-CF9C-12D2358E0B59}"/>
                  </a:ext>
                </a:extLst>
              </p:cNvPr>
              <p:cNvSpPr/>
              <p:nvPr/>
            </p:nvSpPr>
            <p:spPr>
              <a:xfrm>
                <a:off x="2216824" y="2792721"/>
                <a:ext cx="13716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Big Job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76CA8B6-29D9-A67C-35B6-ED1E3F0F20EB}"/>
                  </a:ext>
                </a:extLst>
              </p:cNvPr>
              <p:cNvGrpSpPr/>
              <p:nvPr/>
            </p:nvGrpSpPr>
            <p:grpSpPr>
              <a:xfrm>
                <a:off x="4311930" y="1927573"/>
                <a:ext cx="489101" cy="2187496"/>
                <a:chOff x="2832264" y="1958080"/>
                <a:chExt cx="489101" cy="2187496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1C54F29C-4ACD-8688-4160-10959DBEA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1958080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94B945BB-3A61-8262-C3D8-7F6D402486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2731788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D2D8F81E-4143-752C-A174-06819C216F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3505496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942715C-3F35-8002-4FD2-D343FF48C22C}"/>
                  </a:ext>
                </a:extLst>
              </p:cNvPr>
              <p:cNvCxnSpPr>
                <a:cxnSpLocks/>
                <a:stCxn id="5" idx="0"/>
                <a:endCxn id="2050" idx="1"/>
              </p:cNvCxnSpPr>
              <p:nvPr/>
            </p:nvCxnSpPr>
            <p:spPr>
              <a:xfrm flipV="1">
                <a:off x="3588424" y="2247613"/>
                <a:ext cx="723506" cy="32936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1D398D0-10D2-0F8C-6AB8-63E9C882E343}"/>
                  </a:ext>
                </a:extLst>
              </p:cNvPr>
              <p:cNvCxnSpPr>
                <a:cxnSpLocks/>
                <a:stCxn id="7" idx="3"/>
                <a:endCxn id="10" idx="1"/>
              </p:cNvCxnSpPr>
              <p:nvPr/>
            </p:nvCxnSpPr>
            <p:spPr>
              <a:xfrm>
                <a:off x="3588424" y="3021321"/>
                <a:ext cx="723506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B389DE-BEA1-5C83-2871-60432B2E2D7B}"/>
                  </a:ext>
                </a:extLst>
              </p:cNvPr>
              <p:cNvCxnSpPr>
                <a:cxnSpLocks/>
                <a:stCxn id="6" idx="2"/>
                <a:endCxn id="11" idx="1"/>
              </p:cNvCxnSpPr>
              <p:nvPr/>
            </p:nvCxnSpPr>
            <p:spPr>
              <a:xfrm>
                <a:off x="3588424" y="3482300"/>
                <a:ext cx="723506" cy="312729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977FC4C9-3496-D5CD-5778-96B04F43A6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9048" y="2793249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2B1EACF7-383C-18AB-1A6A-087F84670133}"/>
                  </a:ext>
                </a:extLst>
              </p:cNvPr>
              <p:cNvCxnSpPr>
                <a:cxnSpLocks/>
                <a:stCxn id="2050" idx="3"/>
                <a:endCxn id="39" idx="0"/>
              </p:cNvCxnSpPr>
              <p:nvPr/>
            </p:nvCxnSpPr>
            <p:spPr>
              <a:xfrm>
                <a:off x="4801031" y="2247613"/>
                <a:ext cx="866617" cy="54563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CD9F6305-35F7-6AE2-B9A1-B9609A320D43}"/>
                  </a:ext>
                </a:extLst>
              </p:cNvPr>
              <p:cNvCxnSpPr>
                <a:cxnSpLocks/>
                <a:stCxn id="11" idx="3"/>
                <a:endCxn id="39" idx="2"/>
              </p:cNvCxnSpPr>
              <p:nvPr/>
            </p:nvCxnSpPr>
            <p:spPr>
              <a:xfrm flipV="1">
                <a:off x="4801031" y="3250449"/>
                <a:ext cx="866617" cy="54458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B2978BF-BB2C-DD5B-512D-9F111574826C}"/>
                  </a:ext>
                </a:extLst>
              </p:cNvPr>
              <p:cNvCxnSpPr>
                <a:cxnSpLocks/>
                <a:stCxn id="10" idx="3"/>
                <a:endCxn id="39" idx="1"/>
              </p:cNvCxnSpPr>
              <p:nvPr/>
            </p:nvCxnSpPr>
            <p:spPr>
              <a:xfrm>
                <a:off x="4801031" y="3021321"/>
                <a:ext cx="638017" cy="528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90D57E5-328F-8954-5DA1-AE21756AE855}"/>
                </a:ext>
              </a:extLst>
            </p:cNvPr>
            <p:cNvGrpSpPr/>
            <p:nvPr/>
          </p:nvGrpSpPr>
          <p:grpSpPr>
            <a:xfrm>
              <a:off x="6991466" y="1820287"/>
              <a:ext cx="2983709" cy="3217425"/>
              <a:chOff x="6991466" y="1820287"/>
              <a:chExt cx="2983709" cy="3217425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E8C3190-C566-3D83-2E20-BEFB2EED2566}"/>
                  </a:ext>
                </a:extLst>
              </p:cNvPr>
              <p:cNvSpPr/>
              <p:nvPr/>
            </p:nvSpPr>
            <p:spPr>
              <a:xfrm>
                <a:off x="6991466" y="1820287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290FBE98-0CCC-3A49-B8A8-80C6D19F4403}"/>
                  </a:ext>
                </a:extLst>
              </p:cNvPr>
              <p:cNvSpPr/>
              <p:nvPr/>
            </p:nvSpPr>
            <p:spPr>
              <a:xfrm>
                <a:off x="6991466" y="2710208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394ADA2-6FB7-0FF1-CC61-878186F110E9}"/>
                  </a:ext>
                </a:extLst>
              </p:cNvPr>
              <p:cNvSpPr/>
              <p:nvPr/>
            </p:nvSpPr>
            <p:spPr>
              <a:xfrm>
                <a:off x="6991466" y="3600129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0251DAD-855E-29D3-7CBB-165D7FBEEA6D}"/>
                  </a:ext>
                </a:extLst>
              </p:cNvPr>
              <p:cNvCxnSpPr>
                <a:cxnSpLocks/>
                <a:stCxn id="17" idx="3"/>
                <a:endCxn id="28" idx="1"/>
              </p:cNvCxnSpPr>
              <p:nvPr/>
            </p:nvCxnSpPr>
            <p:spPr>
              <a:xfrm flipV="1">
                <a:off x="7722986" y="2183277"/>
                <a:ext cx="652944" cy="277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AE63D9DF-C724-7AEC-470B-7637A163A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1863237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BC93FDD2-C0FD-38A7-AA8E-9BC2CE632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2755928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442DA11E-5B40-3FD4-04DF-5763B911E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3648173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3EA4E33-7C53-6D73-DEAA-9A64A162525E}"/>
                  </a:ext>
                </a:extLst>
              </p:cNvPr>
              <p:cNvCxnSpPr>
                <a:cxnSpLocks/>
                <a:stCxn id="18" idx="3"/>
                <a:endCxn id="29" idx="1"/>
              </p:cNvCxnSpPr>
              <p:nvPr/>
            </p:nvCxnSpPr>
            <p:spPr>
              <a:xfrm>
                <a:off x="7722986" y="3075968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E5E8083-E0FF-F23F-D883-B2E9E13A0DD0}"/>
                  </a:ext>
                </a:extLst>
              </p:cNvPr>
              <p:cNvCxnSpPr>
                <a:cxnSpLocks/>
                <a:stCxn id="19" idx="3"/>
                <a:endCxn id="30" idx="1"/>
              </p:cNvCxnSpPr>
              <p:nvPr/>
            </p:nvCxnSpPr>
            <p:spPr>
              <a:xfrm>
                <a:off x="7722986" y="3965889"/>
                <a:ext cx="652944" cy="232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3B0E574-CC8D-B3D1-336C-825FCAAA597F}"/>
                  </a:ext>
                </a:extLst>
              </p:cNvPr>
              <p:cNvCxnSpPr>
                <a:cxnSpLocks/>
                <a:stCxn id="28" idx="3"/>
                <a:endCxn id="51" idx="1"/>
              </p:cNvCxnSpPr>
              <p:nvPr/>
            </p:nvCxnSpPr>
            <p:spPr>
              <a:xfrm>
                <a:off x="8865031" y="2183277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Diamond 50">
                <a:extLst>
                  <a:ext uri="{FF2B5EF4-FFF2-40B4-BE49-F238E27FC236}">
                    <a16:creationId xmlns:a16="http://schemas.microsoft.com/office/drawing/2014/main" id="{56053AC1-AE69-BEA1-036D-487461F939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1954677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F64C351A-F026-12F5-8FC1-43BD3D87332C}"/>
                  </a:ext>
                </a:extLst>
              </p:cNvPr>
              <p:cNvCxnSpPr>
                <a:cxnSpLocks/>
                <a:stCxn id="29" idx="3"/>
                <a:endCxn id="57" idx="1"/>
              </p:cNvCxnSpPr>
              <p:nvPr/>
            </p:nvCxnSpPr>
            <p:spPr>
              <a:xfrm flipV="1">
                <a:off x="8865031" y="3072814"/>
                <a:ext cx="652944" cy="315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Diamond 56">
                <a:extLst>
                  <a:ext uri="{FF2B5EF4-FFF2-40B4-BE49-F238E27FC236}">
                    <a16:creationId xmlns:a16="http://schemas.microsoft.com/office/drawing/2014/main" id="{3DCB6779-A1E1-58B4-B47F-8C401C53E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2844214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C1E2B0CB-6751-D914-0B47-0A460BFF72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3742515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D38BA01-6C99-84F4-DBD3-26B62BF9CB62}"/>
                  </a:ext>
                </a:extLst>
              </p:cNvPr>
              <p:cNvCxnSpPr>
                <a:cxnSpLocks/>
                <a:stCxn id="30" idx="3"/>
                <a:endCxn id="61" idx="1"/>
              </p:cNvCxnSpPr>
              <p:nvPr/>
            </p:nvCxnSpPr>
            <p:spPr>
              <a:xfrm>
                <a:off x="8865031" y="3968213"/>
                <a:ext cx="652944" cy="2902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75ABDC3-3AE5-1F73-B71E-250F9FDB7F35}"/>
                  </a:ext>
                </a:extLst>
              </p:cNvPr>
              <p:cNvSpPr txBox="1"/>
              <p:nvPr/>
            </p:nvSpPr>
            <p:spPr>
              <a:xfrm>
                <a:off x="6991466" y="4576047"/>
                <a:ext cx="29837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Serial Jobs</a:t>
                </a: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808439AE-7D5F-6A36-84CE-E88BDF54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906928"/>
            <a:ext cx="2746094" cy="2746094"/>
          </a:xfrm>
          <a:prstGeom prst="rect">
            <a:avLst/>
          </a:prstGeom>
        </p:spPr>
      </p:pic>
      <p:pic>
        <p:nvPicPr>
          <p:cNvPr id="9" name="Graphic 8" descr="Cube with solid fill">
            <a:extLst>
              <a:ext uri="{FF2B5EF4-FFF2-40B4-BE49-F238E27FC236}">
                <a16:creationId xmlns:a16="http://schemas.microsoft.com/office/drawing/2014/main" id="{2B045C6B-CEFB-E347-2428-0D3BC6B09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3231" y="2057400"/>
            <a:ext cx="2743200" cy="2743200"/>
          </a:xfrm>
          <a:prstGeom prst="rect">
            <a:avLst/>
          </a:prstGeom>
        </p:spPr>
      </p:pic>
      <p:pic>
        <p:nvPicPr>
          <p:cNvPr id="18" name="Graphic 17" descr="Meeting with solid fill">
            <a:extLst>
              <a:ext uri="{FF2B5EF4-FFF2-40B4-BE49-F238E27FC236}">
                <a16:creationId xmlns:a16="http://schemas.microsoft.com/office/drawing/2014/main" id="{79A9145B-5A23-F2C6-1AF1-CE8B70D5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C7A107-CC6E-A17E-D976-59D4B9A6C65C}"/>
              </a:ext>
            </a:extLst>
          </p:cNvPr>
          <p:cNvSpPr txBox="1"/>
          <p:nvPr/>
        </p:nvSpPr>
        <p:spPr>
          <a:xfrm>
            <a:off x="1161616" y="4800600"/>
            <a:ext cx="209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43603-51EC-7653-F2D0-450063CE7D81}"/>
              </a:ext>
            </a:extLst>
          </p:cNvPr>
          <p:cNvSpPr txBox="1"/>
          <p:nvPr/>
        </p:nvSpPr>
        <p:spPr>
          <a:xfrm>
            <a:off x="4724400" y="4800600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Viz/Rendering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F4AA0-2F05-3DF0-9888-E7080050BD18}"/>
              </a:ext>
            </a:extLst>
          </p:cNvPr>
          <p:cNvSpPr txBox="1"/>
          <p:nvPr/>
        </p:nvSpPr>
        <p:spPr>
          <a:xfrm>
            <a:off x="8262877" y="4800600"/>
            <a:ext cx="3438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Shared Work Environment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 Cluster: Alpine </a:t>
            </a:r>
            <a:endParaRPr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4356" y="1639837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dirty="0"/>
              <a:t>3rd-generation HPC cluster</a:t>
            </a:r>
            <a:endParaRPr sz="2400" dirty="0"/>
          </a:p>
          <a:p>
            <a:pPr marL="914400" lvl="1" indent="-35409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Janus (2012)</a:t>
            </a:r>
            <a:endParaRPr dirty="0"/>
          </a:p>
          <a:p>
            <a:pPr marL="914400" lvl="1" indent="-35409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RMACC Summit (2017)</a:t>
            </a:r>
            <a:endParaRPr dirty="0"/>
          </a:p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dirty="0"/>
              <a:t>Heterogeneous cluster with hardware currently provided by CU Boulder, CSU, and Anschutz</a:t>
            </a:r>
            <a:endParaRPr sz="2400" dirty="0"/>
          </a:p>
          <a:p>
            <a:pPr marL="457200" lvl="0" indent="-35409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 dirty="0"/>
              <a:t>Access available to CU Boulder, CSU, AMC and RMACC users</a:t>
            </a:r>
            <a:endParaRPr sz="240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EEE6C8-0BC2-99DA-0B40-EBBCC9B4E419}"/>
              </a:ext>
            </a:extLst>
          </p:cNvPr>
          <p:cNvGrpSpPr/>
          <p:nvPr/>
        </p:nvGrpSpPr>
        <p:grpSpPr>
          <a:xfrm>
            <a:off x="838175" y="1965960"/>
            <a:ext cx="3398544" cy="2926080"/>
            <a:chOff x="838175" y="1965960"/>
            <a:chExt cx="3398544" cy="2926080"/>
          </a:xfrm>
        </p:grpSpPr>
        <p:pic>
          <p:nvPicPr>
            <p:cNvPr id="2" name="Picture 4" descr="Supermicro Data Center Server, Blade, Data Storage, AI System">
              <a:extLst>
                <a:ext uri="{FF2B5EF4-FFF2-40B4-BE49-F238E27FC236}">
                  <a16:creationId xmlns:a16="http://schemas.microsoft.com/office/drawing/2014/main" id="{079D68D7-B410-1439-E1BD-89339742B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68" r="1"/>
            <a:stretch/>
          </p:blipFill>
          <p:spPr bwMode="auto">
            <a:xfrm>
              <a:off x="838175" y="1965960"/>
              <a:ext cx="3398544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73A1A8-7DB2-1D71-955F-B423A1981AB0}"/>
                </a:ext>
              </a:extLst>
            </p:cNvPr>
            <p:cNvSpPr txBox="1"/>
            <p:nvPr/>
          </p:nvSpPr>
          <p:spPr>
            <a:xfrm>
              <a:off x="1365812" y="3136612"/>
              <a:ext cx="1597307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ALPINE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7734</TotalTime>
  <Words>1580</Words>
  <Application>Microsoft Macintosh PowerPoint</Application>
  <PresentationFormat>Widescreen</PresentationFormat>
  <Paragraphs>436</Paragraphs>
  <Slides>36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Consolas</vt:lpstr>
      <vt:lpstr>Helvetica Neue Light</vt:lpstr>
      <vt:lpstr>Calibri</vt:lpstr>
      <vt:lpstr>Wingdings</vt:lpstr>
      <vt:lpstr>Arial Black</vt:lpstr>
      <vt:lpstr>Courier New</vt:lpstr>
      <vt:lpstr>Helvetica Neue</vt:lpstr>
      <vt:lpstr>-apple-system</vt:lpstr>
      <vt:lpstr>Office Theme</vt:lpstr>
      <vt:lpstr>Module 1: Getting Familiar with RC</vt:lpstr>
      <vt:lpstr>Learning Goals</vt:lpstr>
      <vt:lpstr>PowerPoint Presentation</vt:lpstr>
      <vt:lpstr>RC Resources</vt:lpstr>
      <vt:lpstr>High Performance Computing (HPC)</vt:lpstr>
      <vt:lpstr>Traditional vs HPC</vt:lpstr>
      <vt:lpstr>What can I use HPC for?</vt:lpstr>
      <vt:lpstr>What can I use HPC for?</vt:lpstr>
      <vt:lpstr>HPC Cluster: Alpine </vt:lpstr>
      <vt:lpstr>Alpine Partitions</vt:lpstr>
      <vt:lpstr>HPC Cluster: Alpine </vt:lpstr>
      <vt:lpstr>Node Types</vt:lpstr>
      <vt:lpstr>Node Types</vt:lpstr>
      <vt:lpstr>Node Types</vt:lpstr>
      <vt:lpstr>Node Types</vt:lpstr>
      <vt:lpstr>Where do I run jobs? </vt:lpstr>
      <vt:lpstr>Node Types</vt:lpstr>
      <vt:lpstr>Storage at CURC</vt:lpstr>
      <vt:lpstr>Core Filesystem Structure</vt:lpstr>
      <vt:lpstr>Core Filesystem Structure</vt:lpstr>
      <vt:lpstr>Core Filesystem Structure</vt:lpstr>
      <vt:lpstr>PetaLibrary Tiers</vt:lpstr>
      <vt:lpstr>PetaLibrary Tiers</vt:lpstr>
      <vt:lpstr>PetaLibrary Tiers</vt:lpstr>
      <vt:lpstr>PetaLibrary Tiers</vt:lpstr>
      <vt:lpstr>Data Sharing: Within RC</vt:lpstr>
      <vt:lpstr>Data Sharing: Outside RC</vt:lpstr>
      <vt:lpstr>Acceptable data storage and use</vt:lpstr>
      <vt:lpstr>Cloud Computing</vt:lpstr>
      <vt:lpstr>How to Access RC Resources?</vt:lpstr>
      <vt:lpstr>Getting an Account</vt:lpstr>
      <vt:lpstr>Your RC Account</vt:lpstr>
      <vt:lpstr>Duo Authentication</vt:lpstr>
      <vt:lpstr>Terminal Access</vt:lpstr>
      <vt:lpstr>Demo: Logging in via Terminal</vt:lpstr>
      <vt:lpstr>Demo: logging in with OnDemand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Michael Joseph Schneider</cp:lastModifiedBy>
  <cp:revision>18</cp:revision>
  <dcterms:modified xsi:type="dcterms:W3CDTF">2024-08-23T15:22:59Z</dcterms:modified>
</cp:coreProperties>
</file>